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67" r:id="rId12"/>
    <p:sldId id="268" r:id="rId13"/>
    <p:sldId id="269" r:id="rId14"/>
    <p:sldId id="266" r:id="rId15"/>
  </p:sldIdLst>
  <p:sldSz cx="18288000" cy="10287000"/>
  <p:notesSz cx="6858000" cy="9144000"/>
  <p:embeddedFontLst>
    <p:embeddedFont>
      <p:font typeface="Century Gothic Paneuropean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11633" y="3173567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7" name="Google Shape;227;p29"/>
          <p:cNvSpPr txBox="1">
            <a:spLocks/>
          </p:cNvSpPr>
          <p:nvPr/>
        </p:nvSpPr>
        <p:spPr>
          <a:xfrm>
            <a:off x="1944187" y="3305455"/>
            <a:ext cx="14478000" cy="34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Lending Insights: A Comprehensive Analysis of Bank Loan Data</a:t>
            </a:r>
            <a:endParaRPr lang="en-US" sz="72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E3CD-08FE-BC42-899C-33C3E7DB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D4B8A3C-81C5-C093-AFC1-0862A79390EE}"/>
              </a:ext>
            </a:extLst>
          </p:cNvPr>
          <p:cNvSpPr txBox="1"/>
          <p:nvPr/>
        </p:nvSpPr>
        <p:spPr>
          <a:xfrm>
            <a:off x="2667000" y="132409"/>
            <a:ext cx="12387037" cy="183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CONCLUSION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BE8794F-B823-38BC-3D66-3566AEBD1326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7DCA85-959C-56E2-90F3-0FED516E7F65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31FFBE6-51CB-33B9-23C6-0703D54CE4B5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AC7130-D2D0-578C-32B3-95814B3E1C70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5C9ACA-1D6F-26CA-B433-73352867E8B7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270B70D-711A-E343-F9B0-E376BC3ACC12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D0D39C2-EAB4-91CD-3D94-C637BFD5F5F1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89BDEB6-7525-B2A8-C114-F7E39903D7A7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057DB64-B4FC-874C-A18E-91AFCA3D7C75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D10FAA-2F82-4FF6-B12B-227DD000E04F}"/>
              </a:ext>
            </a:extLst>
          </p:cNvPr>
          <p:cNvSpPr txBox="1"/>
          <p:nvPr/>
        </p:nvSpPr>
        <p:spPr>
          <a:xfrm>
            <a:off x="1621518" y="3543300"/>
            <a:ext cx="14478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a deep understanding of loan performance and borrower behavior . Findings support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strategic, risk-aware decision-making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efficiency and lending outcomes .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 and continuous monitoring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key to managing risk and driving growth . To stay competitive, the bank must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in advanced analytics and adapt to evolving market needs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2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C76C-5B40-B8CA-73DE-0067174D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FA4F92B-95B1-7158-87E6-50814F4504AC}"/>
              </a:ext>
            </a:extLst>
          </p:cNvPr>
          <p:cNvSpPr txBox="1"/>
          <p:nvPr/>
        </p:nvSpPr>
        <p:spPr>
          <a:xfrm>
            <a:off x="2937990" y="1053470"/>
            <a:ext cx="12387037" cy="181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Team Members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70FFEA5-C39D-6CD6-0FBE-31BAA82CDA5A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C6B33B-ADE6-75DE-50A9-8AE7E263B885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40AA620-6B3B-13F0-0AA1-CBCF78E0ECB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B789115-7262-68C3-2851-E4D03FA840D0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FC63CF-F124-3AD6-1048-93E316AA0BEB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3BAC40E-F896-E879-9D2B-C64498691A8E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CCCCBA2-9AB5-956B-C6D1-CB75650476F3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DDD461D-7D7B-8317-9DFE-1A6678EF9A43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03468EB-010B-2869-57E8-89C0414BAC0A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9A026DE-7B8A-50D0-F054-5D2735ED3CDF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4E2C7C1-AAC2-4E16-A1B1-DF4EE88F340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05E1AD-3D29-239B-21C0-969E5E97E316}"/>
              </a:ext>
            </a:extLst>
          </p:cNvPr>
          <p:cNvSpPr txBox="1"/>
          <p:nvPr/>
        </p:nvSpPr>
        <p:spPr>
          <a:xfrm>
            <a:off x="3387476" y="36195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Vikram Maram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Abhinav Reddy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Gayathri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Belide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Srinija Kore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Tulika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Polarouthu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8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3BF4-E946-9124-E4F3-667AA78F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9DA524-225A-9243-87CE-17D523CCFB41}"/>
              </a:ext>
            </a:extLst>
          </p:cNvPr>
          <p:cNvSpPr txBox="1"/>
          <p:nvPr/>
        </p:nvSpPr>
        <p:spPr>
          <a:xfrm>
            <a:off x="2656341" y="800100"/>
            <a:ext cx="12975318" cy="186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Quote of the Day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AB80A72-FCCD-011F-BAFE-9B7943D5141B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EEA1234-4112-00CB-64F5-5EA517BB901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1042B42-2DE4-6D26-DEFC-551D26F80091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6533CC4-9C67-1B39-A25C-3BBEA6B1B39F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CADEFD-0A45-DF38-045D-61986A41370A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09E6FDF-2518-CE20-A0EC-9CC3FB8CFD88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9E8FBB7-7F1E-1A0F-1C23-9405B9F1CBFE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2F2A31B-FE42-B589-CF5E-E82F2183CB04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93C25D8-5610-4AE8-6F0C-8379C2F9DE0B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2D26708-D622-6154-A201-8B145188786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3FA1976-7F20-E1AF-5A58-EB0A06167E4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6000"/>
            </a:p>
          </p:txBody>
        </p:sp>
      </p:grpSp>
      <p:sp>
        <p:nvSpPr>
          <p:cNvPr id="14" name="Google Shape;333;p34">
            <a:extLst>
              <a:ext uri="{FF2B5EF4-FFF2-40B4-BE49-F238E27FC236}">
                <a16:creationId xmlns:a16="http://schemas.microsoft.com/office/drawing/2014/main" id="{68F91645-905B-EEA4-D0D8-32DB8F83B5BC}"/>
              </a:ext>
            </a:extLst>
          </p:cNvPr>
          <p:cNvSpPr txBox="1">
            <a:spLocks/>
          </p:cNvSpPr>
          <p:nvPr/>
        </p:nvSpPr>
        <p:spPr>
          <a:xfrm>
            <a:off x="2657590" y="3695700"/>
            <a:ext cx="12567255" cy="626977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 every data point is a person. Behind every loan, a life story.</a:t>
            </a:r>
          </a:p>
        </p:txBody>
      </p:sp>
    </p:spTree>
    <p:extLst>
      <p:ext uri="{BB962C8B-B14F-4D97-AF65-F5344CB8AC3E}">
        <p14:creationId xmlns:p14="http://schemas.microsoft.com/office/powerpoint/2010/main" val="155455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DBC3B-1DAE-5BB0-2CFC-EB85E8AA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0A717EC-118B-6A12-F819-177C2DF6E7AE}"/>
              </a:ext>
            </a:extLst>
          </p:cNvPr>
          <p:cNvSpPr txBox="1"/>
          <p:nvPr/>
        </p:nvSpPr>
        <p:spPr>
          <a:xfrm>
            <a:off x="2950481" y="4013348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2EBF14-F237-545E-F9C7-B3D7D8B40CA1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9876274-8158-3DDB-F557-E804448BC803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4E30FCB-AE00-9273-729E-2D89DBAF7B3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ADB12B9-566A-5F5B-5AE7-6C4716BB9F05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077456-0AEC-3418-CFEB-C665F67031B3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26C4EEE-3373-5A7A-961E-34D4887112F2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ACA8D21-47C1-E95E-FB0A-A3FCA7D446A7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A9A86E-7CDE-6260-B0FF-2650FC313B26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8D1533-7BFE-6968-6E06-8EDAA9D9D92B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602DD48-C63F-B204-2CB6-5A26ECFDE2D9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A0FEBEE-886B-4B90-EA60-04973C09F407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05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28F1-B67F-2AB0-86A5-F0B2FEDA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B95B-9229-D48D-38A8-08F58FB6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81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75411" y="1693058"/>
            <a:ext cx="8537178" cy="139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Contents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3ABA400-BC8D-B306-ADA2-D674CACDAE1F}"/>
              </a:ext>
            </a:extLst>
          </p:cNvPr>
          <p:cNvSpPr txBox="1"/>
          <p:nvPr/>
        </p:nvSpPr>
        <p:spPr>
          <a:xfrm>
            <a:off x="2469630" y="3547163"/>
            <a:ext cx="1074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the Borrowers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 and 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6402" y="643539"/>
            <a:ext cx="8537178" cy="134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93BF2E-8AED-A98A-3DF9-BF4532FBCA82}"/>
              </a:ext>
            </a:extLst>
          </p:cNvPr>
          <p:cNvSpPr txBox="1"/>
          <p:nvPr/>
        </p:nvSpPr>
        <p:spPr>
          <a:xfrm>
            <a:off x="4816402" y="2540393"/>
            <a:ext cx="120266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analyze bank loan data to identify trends, borrower behaviors, and risk patterns. The goal is to improve loan approval accuracy, minimize defaults, and build a more human-centered lending strategy.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439989" y="2540393"/>
            <a:ext cx="3313028" cy="59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2966" lvl="1" algn="l">
              <a:lnSpc>
                <a:spcPts val="5096"/>
              </a:lnSpc>
            </a:pPr>
            <a:r>
              <a:rPr lang="en-US" sz="364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"/>
                <a:cs typeface="Times New Roman" panose="02020603050405020304" pitchFamily="18" charset="0"/>
                <a:sym typeface="Century Gothic Paneuropean"/>
              </a:rPr>
              <a:t>OBJECTIVE: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914400" y="4941659"/>
            <a:ext cx="3758508" cy="59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2966" lvl="1" algn="l">
              <a:lnSpc>
                <a:spcPts val="5096"/>
              </a:lnSpc>
            </a:pPr>
            <a:r>
              <a:rPr lang="en-US" sz="364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"/>
                <a:cs typeface="Times New Roman" panose="02020603050405020304" pitchFamily="18" charset="0"/>
                <a:sym typeface="Century Gothic Paneuropean"/>
              </a:rPr>
              <a:t>IMPORTANCE: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B29E37-D252-12F3-2831-BF0F1F1A20A2}"/>
              </a:ext>
            </a:extLst>
          </p:cNvPr>
          <p:cNvSpPr txBox="1"/>
          <p:nvPr/>
        </p:nvSpPr>
        <p:spPr>
          <a:xfrm>
            <a:off x="4904142" y="4963307"/>
            <a:ext cx="120266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helps financial institutions: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and improve their loan portfolios.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trends and patterns in loan applications, disbursements, and repayments.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the financial health of borrowers and make data-driven decisions.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0" y="733445"/>
            <a:ext cx="8537178" cy="132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E86639-B4B3-F063-A259-4E437EC1A8DB}"/>
              </a:ext>
            </a:extLst>
          </p:cNvPr>
          <p:cNvSpPr txBox="1"/>
          <p:nvPr/>
        </p:nvSpPr>
        <p:spPr>
          <a:xfrm>
            <a:off x="1569058" y="2718362"/>
            <a:ext cx="5212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Analysis:</a:t>
            </a:r>
          </a:p>
        </p:txBody>
      </p:sp>
      <p:sp>
        <p:nvSpPr>
          <p:cNvPr id="349" name="Google Shape;349;p35"/>
          <p:cNvSpPr txBox="1">
            <a:spLocks/>
          </p:cNvSpPr>
          <p:nvPr/>
        </p:nvSpPr>
        <p:spPr>
          <a:xfrm>
            <a:off x="1671444" y="3566949"/>
            <a:ext cx="14883577" cy="3758539"/>
          </a:xfrm>
          <a:prstGeom prst="rect">
            <a:avLst/>
          </a:prstGeom>
        </p:spPr>
        <p:txBody>
          <a:bodyPr spcFirstLastPara="1" vert="horz" wrap="square" lIns="0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Tracking the total number of loan applications received over time.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 Amounts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Assessing the total amount of funds disbursed as loans.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Evaluating the total amount received from borrowers and analyzing repayment behaviors.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Indicators (KPIs)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Monitoring critical metrics such as average interest rate and average debt-to-income ratio (DTI).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Status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Differentiating between good loans (fully paid and current) and bad loans (charged off) to understand their respective metrics.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EE79D9-5610-EFAB-62DF-81F52C02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2200" y="1499470"/>
            <a:ext cx="5257800" cy="639762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A6FFED9-AC21-E483-0C1F-E1BDFCAE6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82200" y="1499470"/>
            <a:ext cx="5791200" cy="639762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Questions Addressed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3A6982D-962F-1087-F6A6-89BD87BE4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65404" y="2822901"/>
            <a:ext cx="6553200" cy="395128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Management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MySQL for data preprocessing and storage.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Visualization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Power BI for creating interactive dashboards and visualizations.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and Scripting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SQL for data querying and preprocessing.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703468-C597-5796-67EA-993250D41FB4}"/>
              </a:ext>
            </a:extLst>
          </p:cNvPr>
          <p:cNvSpPr txBox="1"/>
          <p:nvPr/>
        </p:nvSpPr>
        <p:spPr>
          <a:xfrm>
            <a:off x="9051884" y="2837267"/>
            <a:ext cx="7315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loan applications were received and funded during the specified period?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trends and patterns in loan applications and disbursements over time?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different borrower characteristics affect loan performance?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overall health of the loan portfolio in terms of average interest rates and DTI ratios?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2272" y="369219"/>
            <a:ext cx="10723457" cy="1376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Meet The Borrowers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AA2B469-0F54-C766-598B-A7CABA6E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03838"/>
            <a:ext cx="5909798" cy="3939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84EF-090F-B65B-B96A-2E55B8A4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4381507"/>
            <a:ext cx="6781800" cy="45212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1924AC-D4A6-905B-4D7B-941CDA035E8B}"/>
              </a:ext>
            </a:extLst>
          </p:cNvPr>
          <p:cNvSpPr/>
          <p:nvPr/>
        </p:nvSpPr>
        <p:spPr>
          <a:xfrm>
            <a:off x="12192000" y="5055105"/>
            <a:ext cx="3124200" cy="19699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105" y="627818"/>
            <a:ext cx="10821789" cy="1376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Meet The Borrowers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FF19549-FD07-A0FC-BB1C-B3E403B5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13593"/>
            <a:ext cx="7889721" cy="5259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512024"/>
            <a:ext cx="8537178" cy="132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Key Takeaways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28804A27-7B43-B696-2143-9F2319BF5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748" y="2324100"/>
            <a:ext cx="853310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applications up to 38.6K (+6.9%)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Funded amount: $435.8M (+13%)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Collections: $473.1M (+15.8%)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Interest rate dropped to 12.0%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DTI improved to 13.3%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86% good loans, 14% bad loans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Bad loans recovered only 57%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rising month by month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loans from Eastern/Southeastern US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Borrowers: long-tenure &amp; mostly renters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purpose: Debt consolidation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199" y="383157"/>
            <a:ext cx="13563600" cy="17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Action Items to Create Business Impact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EC97810D-19DF-5E90-E2AD-4B59B439B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400300"/>
            <a:ext cx="14478001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forecasting models to predict loan application surges and optimize resource planning.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risk-adjusted pricing to offer competitive rates to low-risk borrowers and manage high-risk exposure.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machine learning models to detect early signs of default and take preemptive action.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regional market analysis to identify underserved areas and localize marketing efforts.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 customized loan products based on borrower feedback and emerging market trends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548</Words>
  <Application>Microsoft Office PowerPoint</Application>
  <PresentationFormat>Custom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 New Roman</vt:lpstr>
      <vt:lpstr>Wingdings</vt:lpstr>
      <vt:lpstr>Century Gothic Paneuropean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Modern Minimalist Elegant Presentation</dc:title>
  <dc:creator>Lenovo</dc:creator>
  <cp:lastModifiedBy>Gayathri Belide</cp:lastModifiedBy>
  <cp:revision>15</cp:revision>
  <dcterms:created xsi:type="dcterms:W3CDTF">2006-08-16T00:00:00Z</dcterms:created>
  <dcterms:modified xsi:type="dcterms:W3CDTF">2025-08-05T17:59:43Z</dcterms:modified>
  <dc:identifier>DAGvN6Uco90</dc:identifier>
</cp:coreProperties>
</file>